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  <p:sldMasterId id="2147483680" r:id="rId2"/>
  </p:sldMasterIdLst>
  <p:notesMasterIdLst>
    <p:notesMasterId r:id="rId4"/>
  </p:notesMasterIdLst>
  <p:handoutMasterIdLst>
    <p:handoutMasterId r:id="rId5"/>
  </p:handoutMasterIdLst>
  <p:sldIdLst>
    <p:sldId id="281" r:id="rId3"/>
  </p:sldIdLst>
  <p:sldSz cx="9144000" cy="6858000" type="screen4x3"/>
  <p:notesSz cx="6735763" cy="9866313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Lucida Sans Unicode" panose="020B0602030504020204" pitchFamily="34" charset="0"/>
      <p:regular r:id="rId10"/>
    </p:embeddedFont>
    <p:embeddedFont>
      <p:font typeface="Montserrat" panose="00000500000000000000" pitchFamily="2" charset="0"/>
      <p:regular r:id="rId11"/>
      <p:bold r:id="rId12"/>
      <p: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Wingdings 2" panose="05020102010507070707" pitchFamily="18" charset="2"/>
      <p:regular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E44"/>
    <a:srgbClr val="D0363B"/>
    <a:srgbClr val="F5F4EE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 pyramides fabrice" userId="c97e6b76a39c0d82" providerId="LiveId" clId="{FC29BDA1-CD98-414E-82E3-3F4AAC5716BC}"/>
    <pc:docChg chg="modSld">
      <pc:chgData name="cer pyramides fabrice" userId="c97e6b76a39c0d82" providerId="LiveId" clId="{FC29BDA1-CD98-414E-82E3-3F4AAC5716BC}" dt="2026-02-27T15:43:08.599" v="150" actId="1076"/>
      <pc:docMkLst>
        <pc:docMk/>
      </pc:docMkLst>
      <pc:sldChg chg="addSp modSp mod">
        <pc:chgData name="cer pyramides fabrice" userId="c97e6b76a39c0d82" providerId="LiveId" clId="{FC29BDA1-CD98-414E-82E3-3F4AAC5716BC}" dt="2026-02-27T15:43:08.599" v="150" actId="1076"/>
        <pc:sldMkLst>
          <pc:docMk/>
          <pc:sldMk cId="2929701246" sldId="281"/>
        </pc:sldMkLst>
        <pc:spChg chg="add mod">
          <ac:chgData name="cer pyramides fabrice" userId="c97e6b76a39c0d82" providerId="LiveId" clId="{FC29BDA1-CD98-414E-82E3-3F4AAC5716BC}" dt="2026-02-27T15:43:08.599" v="150" actId="1076"/>
          <ac:spMkLst>
            <pc:docMk/>
            <pc:sldMk cId="2929701246" sldId="281"/>
            <ac:spMk id="3" creationId="{34A24C17-1CE5-FF18-A9BD-C17CB85CFD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2/27/2026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2/27/2026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2/27/2026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155176-4753-488C-BDD3-09235F027E21}"/>
              </a:ext>
            </a:extLst>
          </p:cNvPr>
          <p:cNvSpPr txBox="1"/>
          <p:nvPr/>
        </p:nvSpPr>
        <p:spPr>
          <a:xfrm>
            <a:off x="3837518" y="4301173"/>
            <a:ext cx="4845068" cy="188128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THÈMES</a:t>
            </a:r>
            <a:r>
              <a: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L’arrêt et le stationnement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croisements et les dépassements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connaissance de la réglementation générale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éco-conduite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priorités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4110319-86CB-4407-BE71-B2366D95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850" y="254000"/>
            <a:ext cx="2870373" cy="1318372"/>
          </a:xfrm>
        </p:spPr>
        <p:txBody>
          <a:bodyPr>
            <a:normAutofit/>
          </a:bodyPr>
          <a:lstStyle/>
          <a:p>
            <a:pPr algn="ctr"/>
            <a:r>
              <a:rPr lang="fr-FR" sz="2800" u="sng" dirty="0">
                <a:latin typeface="Century Gothic" panose="020B0502020202020204" pitchFamily="34" charset="0"/>
              </a:rPr>
              <a:t>Parcours </a:t>
            </a:r>
            <a:br>
              <a:rPr lang="fr-FR" sz="2800" u="sng" dirty="0">
                <a:latin typeface="Century Gothic" panose="020B0502020202020204" pitchFamily="34" charset="0"/>
              </a:rPr>
            </a:br>
            <a:r>
              <a:rPr lang="fr-FR" sz="2800" u="sng" dirty="0">
                <a:latin typeface="Century Gothic" panose="020B0502020202020204" pitchFamily="34" charset="0"/>
              </a:rPr>
              <a:t>de formation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F796D9F-AF65-4BA8-B4A6-E90986DC7074}"/>
              </a:ext>
            </a:extLst>
          </p:cNvPr>
          <p:cNvGrpSpPr/>
          <p:nvPr/>
        </p:nvGrpSpPr>
        <p:grpSpPr>
          <a:xfrm>
            <a:off x="455537" y="1861795"/>
            <a:ext cx="8232926" cy="2144696"/>
            <a:chOff x="410479" y="2505124"/>
            <a:chExt cx="10977233" cy="2859594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4EDDB5F-DD4F-41DE-9753-804E31DE5BEF}"/>
                </a:ext>
              </a:extLst>
            </p:cNvPr>
            <p:cNvGrpSpPr/>
            <p:nvPr/>
          </p:nvGrpSpPr>
          <p:grpSpPr>
            <a:xfrm>
              <a:off x="410479" y="2505124"/>
              <a:ext cx="10977233" cy="2859594"/>
              <a:chOff x="339720" y="2620540"/>
              <a:chExt cx="10977233" cy="2859594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6BA4BA3D-07AE-438E-AEC2-B6B6D33DF5DE}"/>
                  </a:ext>
                </a:extLst>
              </p:cNvPr>
              <p:cNvGrpSpPr/>
              <p:nvPr/>
            </p:nvGrpSpPr>
            <p:grpSpPr>
              <a:xfrm>
                <a:off x="339720" y="2620540"/>
                <a:ext cx="10977233" cy="2859594"/>
                <a:chOff x="343803" y="2215099"/>
                <a:chExt cx="10977233" cy="2859594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4E15BAAA-1C5B-40D8-B847-AB4F23A7D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44" y="2819792"/>
                  <a:ext cx="729245" cy="726823"/>
                </a:xfrm>
                <a:prstGeom prst="rect">
                  <a:avLst/>
                </a:prstGeom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69D37350-5100-424B-BCAB-E78777514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020" y="2821016"/>
                  <a:ext cx="684640" cy="682363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FC2464DB-2B0A-498B-AADA-30A08686DA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0298" y="2776556"/>
                  <a:ext cx="726823" cy="726823"/>
                </a:xfrm>
                <a:prstGeom prst="rect">
                  <a:avLst/>
                </a:prstGeom>
              </p:spPr>
            </p:pic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6A964811-ABD6-4117-B22D-1657473997D1}"/>
                    </a:ext>
                  </a:extLst>
                </p:cNvPr>
                <p:cNvSpPr txBox="1"/>
                <p:nvPr/>
              </p:nvSpPr>
              <p:spPr>
                <a:xfrm>
                  <a:off x="343803" y="3635955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Evaluation de départ</a:t>
                  </a: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7BCAF1D7-E8E4-44B1-8794-514292E32C94}"/>
                    </a:ext>
                  </a:extLst>
                </p:cNvPr>
                <p:cNvSpPr txBox="1"/>
                <p:nvPr/>
              </p:nvSpPr>
              <p:spPr>
                <a:xfrm>
                  <a:off x="1627656" y="3604540"/>
                  <a:ext cx="1192242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Inscription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F1102CC3-43E5-4FEF-9FC7-4329C51C2EB4}"/>
                    </a:ext>
                  </a:extLst>
                </p:cNvPr>
                <p:cNvSpPr txBox="1"/>
                <p:nvPr/>
              </p:nvSpPr>
              <p:spPr>
                <a:xfrm>
                  <a:off x="2943415" y="3617884"/>
                  <a:ext cx="1878708" cy="1456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théorique 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Cours de code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10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Tests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20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Alternance de théorie et de pratique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B8E5BDE8-BA24-4384-81DE-2AA40B8AB92A}"/>
                    </a:ext>
                  </a:extLst>
                </p:cNvPr>
                <p:cNvSpPr txBox="1"/>
                <p:nvPr/>
              </p:nvSpPr>
              <p:spPr>
                <a:xfrm>
                  <a:off x="4758292" y="3612272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Théorique</a:t>
                  </a:r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87D8BE43-9FFA-4C70-A7F7-38E4B2D85B44}"/>
                    </a:ext>
                  </a:extLst>
                </p:cNvPr>
                <p:cNvSpPr txBox="1"/>
                <p:nvPr/>
              </p:nvSpPr>
              <p:spPr>
                <a:xfrm>
                  <a:off x="6105975" y="3734963"/>
                  <a:ext cx="1192242" cy="1010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de conduite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5ADC0158-4BAB-476D-89B1-04934727E79D}"/>
                    </a:ext>
                  </a:extLst>
                </p:cNvPr>
                <p:cNvSpPr txBox="1"/>
                <p:nvPr/>
              </p:nvSpPr>
              <p:spPr>
                <a:xfrm>
                  <a:off x="8846535" y="3721384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Blanc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CC92D47-43D0-4F77-873B-EBB10D165BA7}"/>
                    </a:ext>
                  </a:extLst>
                </p:cNvPr>
                <p:cNvSpPr txBox="1"/>
                <p:nvPr/>
              </p:nvSpPr>
              <p:spPr>
                <a:xfrm>
                  <a:off x="10128794" y="3620716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pratique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C52EF285-F565-4092-827B-0329D8145DE9}"/>
                    </a:ext>
                  </a:extLst>
                </p:cNvPr>
                <p:cNvSpPr txBox="1"/>
                <p:nvPr/>
              </p:nvSpPr>
              <p:spPr>
                <a:xfrm>
                  <a:off x="7420129" y="3813771"/>
                  <a:ext cx="1557268" cy="84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accompagnée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supervisée</a:t>
                  </a:r>
                </a:p>
              </p:txBody>
            </p:sp>
            <p:sp>
              <p:nvSpPr>
                <p:cNvPr id="30" name="Flèche : droite 29">
                  <a:extLst>
                    <a:ext uri="{FF2B5EF4-FFF2-40B4-BE49-F238E27FC236}">
                      <a16:creationId xmlns:a16="http://schemas.microsoft.com/office/drawing/2014/main" id="{ACC8EB7D-DEF5-41D1-8328-7DC5C10E4187}"/>
                    </a:ext>
                  </a:extLst>
                </p:cNvPr>
                <p:cNvSpPr/>
                <p:nvPr/>
              </p:nvSpPr>
              <p:spPr>
                <a:xfrm>
                  <a:off x="715992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1" name="Flèche : droite 30">
                  <a:extLst>
                    <a:ext uri="{FF2B5EF4-FFF2-40B4-BE49-F238E27FC236}">
                      <a16:creationId xmlns:a16="http://schemas.microsoft.com/office/drawing/2014/main" id="{07EECA1D-4102-4C69-92E1-AA24868DF4C8}"/>
                    </a:ext>
                  </a:extLst>
                </p:cNvPr>
                <p:cNvSpPr/>
                <p:nvPr/>
              </p:nvSpPr>
              <p:spPr>
                <a:xfrm>
                  <a:off x="2054453" y="223851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" name="Flèche : droite 31">
                  <a:extLst>
                    <a:ext uri="{FF2B5EF4-FFF2-40B4-BE49-F238E27FC236}">
                      <a16:creationId xmlns:a16="http://schemas.microsoft.com/office/drawing/2014/main" id="{68529A52-B6A7-4298-82B4-B29F7677C5B5}"/>
                    </a:ext>
                  </a:extLst>
                </p:cNvPr>
                <p:cNvSpPr/>
                <p:nvPr/>
              </p:nvSpPr>
              <p:spPr>
                <a:xfrm>
                  <a:off x="3444959" y="222320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3" name="Flèche : droite 32">
                  <a:extLst>
                    <a:ext uri="{FF2B5EF4-FFF2-40B4-BE49-F238E27FC236}">
                      <a16:creationId xmlns:a16="http://schemas.microsoft.com/office/drawing/2014/main" id="{F7917D2A-2B9E-4409-A914-55CBEB505AAF}"/>
                    </a:ext>
                  </a:extLst>
                </p:cNvPr>
                <p:cNvSpPr/>
                <p:nvPr/>
              </p:nvSpPr>
              <p:spPr>
                <a:xfrm>
                  <a:off x="4835465" y="2233092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4" name="Flèche : droite 33">
                  <a:extLst>
                    <a:ext uri="{FF2B5EF4-FFF2-40B4-BE49-F238E27FC236}">
                      <a16:creationId xmlns:a16="http://schemas.microsoft.com/office/drawing/2014/main" id="{0A794996-012B-4AC2-AE2A-C942410DE2BE}"/>
                    </a:ext>
                  </a:extLst>
                </p:cNvPr>
                <p:cNvSpPr/>
                <p:nvPr/>
              </p:nvSpPr>
              <p:spPr>
                <a:xfrm>
                  <a:off x="6225971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5" name="Flèche : droite 34">
                  <a:extLst>
                    <a:ext uri="{FF2B5EF4-FFF2-40B4-BE49-F238E27FC236}">
                      <a16:creationId xmlns:a16="http://schemas.microsoft.com/office/drawing/2014/main" id="{2EF656DE-DE95-43B9-AEA6-F1C73F642D44}"/>
                    </a:ext>
                  </a:extLst>
                </p:cNvPr>
                <p:cNvSpPr/>
                <p:nvPr/>
              </p:nvSpPr>
              <p:spPr>
                <a:xfrm>
                  <a:off x="7616477" y="2242926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36" name="Flèche : droite 35">
                  <a:extLst>
                    <a:ext uri="{FF2B5EF4-FFF2-40B4-BE49-F238E27FC236}">
                      <a16:creationId xmlns:a16="http://schemas.microsoft.com/office/drawing/2014/main" id="{18AF46C3-0C46-42FC-A710-B418A7A3987C}"/>
                    </a:ext>
                  </a:extLst>
                </p:cNvPr>
                <p:cNvSpPr/>
                <p:nvPr/>
              </p:nvSpPr>
              <p:spPr>
                <a:xfrm>
                  <a:off x="9006983" y="224458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7" name="Flèche : droite 36">
                  <a:extLst>
                    <a:ext uri="{FF2B5EF4-FFF2-40B4-BE49-F238E27FC236}">
                      <a16:creationId xmlns:a16="http://schemas.microsoft.com/office/drawing/2014/main" id="{1B97A611-1492-417B-9E7B-4A00833CA86A}"/>
                    </a:ext>
                  </a:extLst>
                </p:cNvPr>
                <p:cNvSpPr/>
                <p:nvPr/>
              </p:nvSpPr>
              <p:spPr>
                <a:xfrm>
                  <a:off x="10397489" y="221509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8</a:t>
                  </a:r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958E01DA-54ED-4CA4-9337-B4806F4BC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56481" y="2831208"/>
                  <a:ext cx="807629" cy="804630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60F2999E-36F1-4A48-A9F9-B7CADF4DB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368" y="2733480"/>
                  <a:ext cx="650160" cy="648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73263462-CAB0-46A8-84F5-9ACA067D87C3}"/>
                  </a:ext>
                </a:extLst>
              </p:cNvPr>
              <p:cNvGrpSpPr/>
              <p:nvPr/>
            </p:nvGrpSpPr>
            <p:grpSpPr>
              <a:xfrm>
                <a:off x="4824820" y="3202506"/>
                <a:ext cx="6254627" cy="796080"/>
                <a:chOff x="4824820" y="3202506"/>
                <a:chExt cx="6254627" cy="796080"/>
              </a:xfrm>
            </p:grpSpPr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DA825AA7-E3F7-45B1-A000-4E1D72003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0305740" y="3202506"/>
                  <a:ext cx="773707" cy="773706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AF5966A7-1E60-49AC-A3B8-2545D59CE7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584" y="3224880"/>
                  <a:ext cx="773707" cy="773706"/>
                </a:xfrm>
                <a:prstGeom prst="rect">
                  <a:avLst/>
                </a:prstGeom>
              </p:spPr>
            </p:pic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id="{552CD8D3-AE6C-445A-ACD6-8DF979481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820" y="3225233"/>
                  <a:ext cx="726821" cy="72682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BCF29EB-B561-46CF-8124-5545C1CE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21" y="3356276"/>
              <a:ext cx="650160" cy="648000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F518F5B-4697-4577-9206-D36D1643AC60}"/>
              </a:ext>
            </a:extLst>
          </p:cNvPr>
          <p:cNvSpPr txBox="1"/>
          <p:nvPr/>
        </p:nvSpPr>
        <p:spPr>
          <a:xfrm>
            <a:off x="5347904" y="744106"/>
            <a:ext cx="3423456" cy="73866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RENSEIGNEMENTS PERSONNELS DE L’ÉLÈVE</a:t>
            </a:r>
            <a:br>
              <a:rPr kumimoji="0" 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825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 : ……………………..…………………………..……………………..</a:t>
            </a:r>
            <a:b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Prénom : ……………………...………………………….………………….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de permis …………………………….............................................</a:t>
            </a:r>
          </a:p>
        </p:txBody>
      </p:sp>
      <p:sp>
        <p:nvSpPr>
          <p:cNvPr id="46" name="Organigramme : Procédé 45">
            <a:extLst>
              <a:ext uri="{FF2B5EF4-FFF2-40B4-BE49-F238E27FC236}">
                <a16:creationId xmlns:a16="http://schemas.microsoft.com/office/drawing/2014/main" id="{A612B278-3999-41F8-905A-5E1098D67A02}"/>
              </a:ext>
            </a:extLst>
          </p:cNvPr>
          <p:cNvSpPr/>
          <p:nvPr/>
        </p:nvSpPr>
        <p:spPr>
          <a:xfrm>
            <a:off x="6573561" y="3998857"/>
            <a:ext cx="2109025" cy="307777"/>
          </a:xfrm>
          <a:prstGeom prst="flowChartProcess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COURS OBLIGATOIRES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38EAD1-3F17-4519-88C6-35B7BBAA8F83}"/>
              </a:ext>
            </a:extLst>
          </p:cNvPr>
          <p:cNvSpPr txBox="1"/>
          <p:nvPr/>
        </p:nvSpPr>
        <p:spPr>
          <a:xfrm>
            <a:off x="6492789" y="5121165"/>
            <a:ext cx="210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règles de circulation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signalisation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comportements dans les tunnels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visibilité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prise de conscience des risques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respect des autres usagers – Le partage de l’espace public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DDA9C4-17EF-4CA3-8EF4-C68040F58908}"/>
              </a:ext>
            </a:extLst>
          </p:cNvPr>
          <p:cNvSpPr/>
          <p:nvPr/>
        </p:nvSpPr>
        <p:spPr>
          <a:xfrm>
            <a:off x="410480" y="4288939"/>
            <a:ext cx="3293165" cy="1904853"/>
          </a:xfrm>
          <a:prstGeom prst="rect">
            <a:avLst/>
          </a:prstGeom>
          <a:solidFill>
            <a:srgbClr val="F5F4E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1F316C-4D02-4A20-A73F-A2514242D266}"/>
              </a:ext>
            </a:extLst>
          </p:cNvPr>
          <p:cNvSpPr txBox="1"/>
          <p:nvPr/>
        </p:nvSpPr>
        <p:spPr>
          <a:xfrm>
            <a:off x="2255715" y="4767201"/>
            <a:ext cx="149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Pendant la phase pratique, vous serez amené(e) à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circuler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ville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rase campagne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sur autoroute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de nuit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AEEBE-6EEC-4B86-86DB-D320377ADB71}"/>
              </a:ext>
            </a:extLst>
          </p:cNvPr>
          <p:cNvSpPr/>
          <p:nvPr/>
        </p:nvSpPr>
        <p:spPr>
          <a:xfrm>
            <a:off x="411893" y="4288939"/>
            <a:ext cx="3293165" cy="284701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EC1784-A297-4135-A7D5-96106FA6DFB4}"/>
              </a:ext>
            </a:extLst>
          </p:cNvPr>
          <p:cNvSpPr txBox="1"/>
          <p:nvPr/>
        </p:nvSpPr>
        <p:spPr>
          <a:xfrm>
            <a:off x="532317" y="4312391"/>
            <a:ext cx="1635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THÉORIQUE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6A00415-93C6-43EB-8CBE-BB5D4D980955}"/>
              </a:ext>
            </a:extLst>
          </p:cNvPr>
          <p:cNvSpPr txBox="1"/>
          <p:nvPr/>
        </p:nvSpPr>
        <p:spPr>
          <a:xfrm>
            <a:off x="2226809" y="4314550"/>
            <a:ext cx="15426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PRATIQUE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6C24F35-D91B-4820-A9B8-10FEAB1A088A}"/>
              </a:ext>
            </a:extLst>
          </p:cNvPr>
          <p:cNvCxnSpPr>
            <a:cxnSpLocks/>
          </p:cNvCxnSpPr>
          <p:nvPr/>
        </p:nvCxnSpPr>
        <p:spPr>
          <a:xfrm>
            <a:off x="2103414" y="4293273"/>
            <a:ext cx="3899" cy="188357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E99FE8AE-0383-42D7-8320-08ABEAAF16CA}"/>
              </a:ext>
            </a:extLst>
          </p:cNvPr>
          <p:cNvSpPr txBox="1"/>
          <p:nvPr/>
        </p:nvSpPr>
        <p:spPr>
          <a:xfrm>
            <a:off x="489105" y="4661418"/>
            <a:ext cx="1619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formation théorique portant sur des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 « d’entraînement au code »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peut être suivie à votre rythme, soit : 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dans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l'école de conduite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avec un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support média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 avec un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enseignant </a:t>
            </a: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aux heures d’ouverture du bureau</a:t>
            </a:r>
            <a:b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via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Internet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code en ligne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03240B-5566-4638-9AFA-5CF8E234A65E}"/>
              </a:ext>
            </a:extLst>
          </p:cNvPr>
          <p:cNvSpPr txBox="1"/>
          <p:nvPr/>
        </p:nvSpPr>
        <p:spPr>
          <a:xfrm>
            <a:off x="3861663" y="4369327"/>
            <a:ext cx="469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Votre présence est obligatoire pour les cours collectifs sélectionnés. </a:t>
            </a:r>
            <a:b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Ces cours sont dispensés en présentiel par des enseignants de la conduite et de la sécurité routière titulaire d’une autorisation d’enseigner en cours de validité.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cours ont lieux les samedis matins à 10h et 11h.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7" name="Image 46" descr="LOGO_fina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270" y="241299"/>
            <a:ext cx="1454479" cy="12552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4A24C17-1CE5-FF18-A9BD-C17CB85CFD6E}"/>
              </a:ext>
            </a:extLst>
          </p:cNvPr>
          <p:cNvSpPr txBox="1"/>
          <p:nvPr/>
        </p:nvSpPr>
        <p:spPr>
          <a:xfrm>
            <a:off x="377326" y="3844646"/>
            <a:ext cx="593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Accueil au bureau + code du mardi au vendredi de 16h à 18h</a:t>
            </a:r>
          </a:p>
          <a:p>
            <a:r>
              <a:rPr lang="fr-FR" sz="1000" dirty="0"/>
              <a:t>Cours pratiques du mardi au samedi de 8h à 20h.</a:t>
            </a:r>
          </a:p>
        </p:txBody>
      </p:sp>
    </p:spTree>
    <p:extLst>
      <p:ext uri="{BB962C8B-B14F-4D97-AF65-F5344CB8AC3E}">
        <p14:creationId xmlns:p14="http://schemas.microsoft.com/office/powerpoint/2010/main" val="2929701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tond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288</Words>
  <Application>Microsoft Office PowerPoint</Application>
  <PresentationFormat>Affichage à l'écran (4:3)</PresentationFormat>
  <Paragraphs>59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Montserrat</vt:lpstr>
      <vt:lpstr>Calibri</vt:lpstr>
      <vt:lpstr>Lucida Sans Unicode</vt:lpstr>
      <vt:lpstr>Arial</vt:lpstr>
      <vt:lpstr>Wingdings 3</vt:lpstr>
      <vt:lpstr>Century Gothic</vt:lpstr>
      <vt:lpstr>Wingdings 2</vt:lpstr>
      <vt:lpstr>Verdana</vt:lpstr>
      <vt:lpstr>Wingdings</vt:lpstr>
      <vt:lpstr>Conception personnalisée</vt:lpstr>
      <vt:lpstr>Rotonde</vt:lpstr>
      <vt:lpstr>Parcours  de 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cer pyramides fabrice</cp:lastModifiedBy>
  <cp:revision>46</cp:revision>
  <cp:lastPrinted>2018-06-01T14:10:23Z</cp:lastPrinted>
  <dcterms:created xsi:type="dcterms:W3CDTF">2016-11-16T10:38:42Z</dcterms:created>
  <dcterms:modified xsi:type="dcterms:W3CDTF">2026-02-27T15:43:17Z</dcterms:modified>
</cp:coreProperties>
</file>